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1" r:id="rId4"/>
    <p:sldId id="257" r:id="rId5"/>
    <p:sldId id="258" r:id="rId6"/>
    <p:sldId id="263" r:id="rId7"/>
    <p:sldId id="265" r:id="rId8"/>
    <p:sldId id="281" r:id="rId9"/>
    <p:sldId id="273" r:id="rId10"/>
    <p:sldId id="264" r:id="rId11"/>
    <p:sldId id="266" r:id="rId12"/>
    <p:sldId id="267" r:id="rId13"/>
    <p:sldId id="268" r:id="rId14"/>
    <p:sldId id="274" r:id="rId15"/>
    <p:sldId id="275" r:id="rId16"/>
    <p:sldId id="269" r:id="rId17"/>
    <p:sldId id="270" r:id="rId18"/>
    <p:sldId id="271" r:id="rId19"/>
    <p:sldId id="276" r:id="rId20"/>
    <p:sldId id="277" r:id="rId21"/>
    <p:sldId id="272" r:id="rId22"/>
    <p:sldId id="278" r:id="rId23"/>
    <p:sldId id="280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14756-6147-A94A-AD11-64F0A9E602FF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B89C-63C1-9941-9B2F-E44556F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B89C-63C1-9941-9B2F-E44556F80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B89C-63C1-9941-9B2F-E44556F801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AD60-6458-C147-8EB7-13BFAC997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7F825-E00B-F442-A6F3-D4BC06FFE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1B12C-E5BB-F34D-80BA-BBD4EB5F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A237-2924-D940-B8A5-8582C892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324A-EC1B-0045-B91D-BAE3782A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3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4C41-5D0B-9E46-B357-02044743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D53C0-2C66-844E-B61D-E7102AEDC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26F7-12F9-C046-AF08-2C992195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1CC5-D75C-2E45-B438-C383A2C3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06AA4-CF85-0E40-9FA4-FAB900F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4FF87-7E81-BA45-9CCE-6240CC918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387BC-8B78-4145-9B09-D700FC4F1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1138-FA45-B14E-A4A2-3615E4A6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15C2-7F05-4241-BEC7-14815E2D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8D13-5555-0043-A6A9-FC3E7B17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63ED-FEF2-7544-A449-03FAFD6A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AC06-69D6-DF46-9EA1-FBB30846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59507-767C-A943-BF7C-F50B9B2B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81F1B-90FB-FE44-B16B-7FA8979A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0F28-6B02-6A41-8A59-C9AC8946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A00C-6214-7245-B216-5D6E9096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F0EBE-9090-664A-BD50-BA31F5A41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CA6DA-021D-7B40-98F8-B0FA392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86AB7-91DD-D649-8791-D4363AEF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DCCA-7D68-454B-9A19-8133B8DD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0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3E8E-9D74-E841-B158-337F87D3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D066-234A-C149-AF23-D09178BB0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44E06-71BE-A24C-B3EF-D23C3AD87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1B1E5-6DD0-AC42-86C1-652B104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A66BB-C678-EE40-84FC-5FC9693D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4279-02F9-334E-8FAF-A19FDEB6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3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1FD2-B108-9F43-A669-5C1A33F5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0FD30-9F12-A048-9537-D3A8CE6A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97B1E-7116-B74F-9769-E7F15434B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7D0D1-8623-624C-B72B-85DC5BEEE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612AE-8F15-D44E-B380-CF4938523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ADB2-D005-0144-8E35-7D734D0C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DE58C-2930-834C-8D3A-98D3CBE0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9F8C7-20CD-8848-AB1F-22C2C38E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65B3-FE98-D24E-80AB-E5EE910B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6EEA1-C550-B449-B27F-73AA878C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A34E6-B08F-764B-A70C-E1848909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1001-20E4-FA46-9691-E8303D45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8BEDA-FCE6-FF47-99DE-B8CE4CD7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E3265-6059-AA43-B833-97FAB420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ECF36-79C3-D94E-B1DE-454D3E42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2DCC-7782-A249-9FBB-0DB6BAB8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9B7A-B868-234C-A2F2-7712AE3E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3CD85-353B-E549-8059-86A4C612D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67E7-EC54-E647-9CF3-37761CAF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39F3A-06CD-4847-ACCF-5D8E9C6F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CDFA4-62FD-C14D-97DB-861AA4A8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384B-8388-CC45-90B9-6B28B386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7F0D0-2778-5743-A314-8E247E2DF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E9EE9-009D-DF44-A375-7A6DFC4F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59DD-5372-5A49-8BD8-B338B2B9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7A752-E7C0-B444-A42F-4F655936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75F8-C216-E747-B4A2-B5F0940D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6DA7C-C4D2-EA4F-BE4A-B8424E3B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A3E2D-C15A-1D4F-9395-559CF751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04D5-6179-774A-B648-43798FC1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1B5-8400-0C42-A095-1543FEC76D87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76EB-A56D-BE4F-9AC1-08D51C6B7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3AA-21BA-C74C-9E64-4EA60CA42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B03E-183B-5946-B772-A556284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andmedia.co.uk/blog/english-and-media-centre-survey-into-a-level-recruitment-summary-report" TargetMode="External"/><Relationship Id="rId2" Type="http://schemas.openxmlformats.org/officeDocument/2006/relationships/hyperlink" Target="https://www.nate.org.uk/wp-content/uploads/2020/06/NATE-Post-16-position-pap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ishandmedia.co.uk/blog/big-picture-english-beyond-the-brushstrok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F7AC-5994-1640-A684-44A33FD01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Decline in Entries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for A Level English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7096A-40A3-3C4F-A23A-67EEF6520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Some facts and issues, February 2022</a:t>
            </a:r>
          </a:p>
          <a:p>
            <a:endParaRPr lang="en-US" b="1" dirty="0"/>
          </a:p>
          <a:p>
            <a:r>
              <a:rPr lang="en-US" b="1" dirty="0"/>
              <a:t>Dr Gary Snapper</a:t>
            </a:r>
          </a:p>
          <a:p>
            <a:r>
              <a:rPr lang="en-US" b="1" i="1" dirty="0"/>
              <a:t>National Association for the Teaching of English</a:t>
            </a:r>
          </a:p>
          <a:p>
            <a:r>
              <a:rPr lang="en-US" b="1" i="1" dirty="0"/>
              <a:t>IB and A Level teacher, PGCE and MEd lecturer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11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3FA9-7B4D-4742-BB54-1D9904F3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805207"/>
            <a:ext cx="10515600" cy="53835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3 key issues – stemming from government reforms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 that have been identified as contributors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742950" indent="-742950">
              <a:buAutoNum type="arabicPeriod"/>
            </a:pPr>
            <a:r>
              <a:rPr lang="en-US" sz="3600" b="1" dirty="0"/>
              <a:t>The split between A Level and AS level in 2015: most students now start with 3 A Levels instead of 4 AS Levels</a:t>
            </a:r>
          </a:p>
          <a:p>
            <a:pPr marL="742950" indent="-742950">
              <a:buAutoNum type="arabicPeriod"/>
            </a:pPr>
            <a:r>
              <a:rPr lang="en-US" sz="3600" b="1" dirty="0"/>
              <a:t>The content of the new GCSE English in 2015</a:t>
            </a:r>
          </a:p>
          <a:p>
            <a:pPr marL="742950" indent="-742950">
              <a:buAutoNum type="arabicPeriod"/>
            </a:pPr>
            <a:r>
              <a:rPr lang="en-US" sz="3600" b="1" dirty="0"/>
              <a:t>Increased emphasis on STEM subjects at around the same time</a:t>
            </a:r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0" indent="0">
              <a:buNone/>
            </a:pPr>
            <a:r>
              <a:rPr lang="en-US" sz="3600" i="1" dirty="0"/>
              <a:t>(These three issues  – in this order – emerged clearly from the EMC survey in 2017.)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1. The move from AS Level to A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4 AS Level subjects in Year 12, dropping to 3 A Level subjects in Year 13. </a:t>
            </a:r>
          </a:p>
          <a:p>
            <a:r>
              <a:rPr lang="en-US" dirty="0"/>
              <a:t>English as a common fourth AS choice for Year 12 – because subject not viewed as ‘secure’. Many students, however, carried on with the subject in Year 13.</a:t>
            </a:r>
          </a:p>
          <a:p>
            <a:r>
              <a:rPr lang="en-US" dirty="0"/>
              <a:t>New system in 2015: effectively meant committing to 3 A Level subjects in Year 12.</a:t>
            </a:r>
          </a:p>
        </p:txBody>
      </p:sp>
    </p:spTree>
    <p:extLst>
      <p:ext uri="{BB962C8B-B14F-4D97-AF65-F5344CB8AC3E}">
        <p14:creationId xmlns:p14="http://schemas.microsoft.com/office/powerpoint/2010/main" val="70429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2. Emphasis on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Increasingly conservative rhetoric around A Level choices coinciding with the 2015 reforms</a:t>
            </a:r>
          </a:p>
          <a:p>
            <a:r>
              <a:rPr lang="en-US" dirty="0"/>
              <a:t>Explicit encouragement to choose STEM subjects</a:t>
            </a:r>
          </a:p>
          <a:p>
            <a:r>
              <a:rPr lang="en-US" dirty="0"/>
              <a:t>Implicit – and explicit? – devaluing of Arts, Humanities, Social Science subjects</a:t>
            </a:r>
          </a:p>
          <a:p>
            <a:r>
              <a:rPr lang="en-US" dirty="0"/>
              <a:t>Also: increasingly conservative rhetoric around post-HE career pathways, combining with anxieties about job insecurity in an increasingly competitive and insecure market</a:t>
            </a:r>
          </a:p>
          <a:p>
            <a:r>
              <a:rPr lang="en-US" dirty="0"/>
              <a:t>English again susceptible because of uncertain career pathways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7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3. The New English GCSE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In general</a:t>
            </a:r>
            <a:r>
              <a:rPr lang="en-US" dirty="0"/>
              <a:t>: 100% examination, no coursework; fewer opportunities for extended writing, free choice writing, creative or creative-critical writing; exams are tougher (‘more rigorous’: gov.)</a:t>
            </a:r>
          </a:p>
          <a:p>
            <a:r>
              <a:rPr lang="en-US" dirty="0">
                <a:solidFill>
                  <a:srgbClr val="00B0F0"/>
                </a:solidFill>
              </a:rPr>
              <a:t>Literature</a:t>
            </a:r>
            <a:r>
              <a:rPr lang="en-US" dirty="0"/>
              <a:t>: greater canonicity, esp. 19</a:t>
            </a:r>
            <a:r>
              <a:rPr lang="en-US" baseline="30000" dirty="0"/>
              <a:t>th</a:t>
            </a:r>
            <a:r>
              <a:rPr lang="en-US" dirty="0"/>
              <a:t> century texts, less modernity, removal of open book exams (including set poetry texts)</a:t>
            </a:r>
          </a:p>
          <a:p>
            <a:r>
              <a:rPr lang="en-US" dirty="0">
                <a:solidFill>
                  <a:srgbClr val="00B0F0"/>
                </a:solidFill>
              </a:rPr>
              <a:t>Language</a:t>
            </a:r>
            <a:r>
              <a:rPr lang="en-US" dirty="0"/>
              <a:t>: less varied, less modern, less creative – including compulsory 19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dirty="0" err="1"/>
              <a:t>unseens</a:t>
            </a:r>
            <a:r>
              <a:rPr lang="en-US" dirty="0"/>
              <a:t>, removal of media/multi-modal texts and spoken language study. Oral assessment no longer ‘counts’ towards GCSE</a:t>
            </a:r>
          </a:p>
          <a:p>
            <a:r>
              <a:rPr lang="en-US" dirty="0"/>
              <a:t>Content and assessment widely seen as less engaging and enjoyable, although this varies.</a:t>
            </a:r>
          </a:p>
        </p:txBody>
      </p:sp>
    </p:spTree>
    <p:extLst>
      <p:ext uri="{BB962C8B-B14F-4D97-AF65-F5344CB8AC3E}">
        <p14:creationId xmlns:p14="http://schemas.microsoft.com/office/powerpoint/2010/main" val="89460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3. The New English GCSE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942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Increased examination focus and  performance stress: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100% exam</a:t>
            </a:r>
            <a:r>
              <a:rPr lang="en-US" dirty="0"/>
              <a:t>; more difficult content and examinations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Removal of ‘tiers</a:t>
            </a:r>
            <a:r>
              <a:rPr lang="en-US" dirty="0"/>
              <a:t>’ so more difficult papers apply to all students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English as core subject</a:t>
            </a:r>
            <a:r>
              <a:rPr lang="en-US" dirty="0"/>
              <a:t>: increased pressure on schools/teachers/students via </a:t>
            </a:r>
            <a:r>
              <a:rPr lang="en-US" dirty="0" err="1"/>
              <a:t>Ofsted</a:t>
            </a:r>
            <a:r>
              <a:rPr lang="en-US" dirty="0"/>
              <a:t>, school performance indicators, performance management indicators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 general, English at GCSE has become more exam-focused</a:t>
            </a:r>
            <a:r>
              <a:rPr lang="en-US" dirty="0"/>
              <a:t>, more concerned with the kind of English that helps with exams (e.g., hitting assessment objectives) rather than ‘big-picture English’ (Barbara </a:t>
            </a:r>
            <a:r>
              <a:rPr lang="en-US" dirty="0" err="1"/>
              <a:t>Bleiman</a:t>
            </a:r>
            <a:r>
              <a:rPr lang="en-US" dirty="0"/>
              <a:t>, EMC).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NB: these factors existed previously but have been exacerbated</a:t>
            </a:r>
          </a:p>
          <a:p>
            <a:r>
              <a:rPr lang="en-US" dirty="0"/>
              <a:t>In related news: ‘Trickledown’ effect to KS3:</a:t>
            </a:r>
          </a:p>
          <a:p>
            <a:pPr lvl="1"/>
            <a:r>
              <a:rPr lang="en-US" dirty="0"/>
              <a:t>In some places, spread of GCSE-style content, assessment and pedagogy in KS3, with some schools starting GCSE texts as early as </a:t>
            </a:r>
            <a:r>
              <a:rPr lang="en-US" dirty="0" err="1"/>
              <a:t>Yr</a:t>
            </a:r>
            <a:r>
              <a:rPr lang="en-US" dirty="0"/>
              <a:t> 7. In some places, tendency to greater canonicity, less creative and varied curriculum, more literature-focused.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3. The New English GCSE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94237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u="sng" dirty="0">
                <a:solidFill>
                  <a:srgbClr val="7030A0"/>
                </a:solidFill>
              </a:rPr>
              <a:t>EMC Survey (2017):</a:t>
            </a:r>
            <a:endParaRPr lang="en-US" dirty="0"/>
          </a:p>
          <a:p>
            <a:pPr lvl="1"/>
            <a:r>
              <a:rPr lang="en-US" dirty="0"/>
              <a:t>New English GCSE widely </a:t>
            </a:r>
            <a:r>
              <a:rPr lang="en-US" dirty="0" err="1"/>
              <a:t>criticised</a:t>
            </a:r>
            <a:r>
              <a:rPr lang="en-US" dirty="0"/>
              <a:t>, e.g.: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‘Narrow and dull’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‘Students really dislike them and are intimidated by the workload’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‘Everything is performance focused’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‘Too much testing has destroyed creativity in this subject’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‘We have killed this subject with the new, terribly boring GSCE’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u="sng" dirty="0">
                <a:solidFill>
                  <a:srgbClr val="7030A0"/>
                </a:solidFill>
              </a:rPr>
              <a:t>Question to consider:</a:t>
            </a:r>
          </a:p>
          <a:p>
            <a:pPr marL="457200" lvl="1" indent="0">
              <a:buNone/>
            </a:pPr>
            <a:r>
              <a:rPr lang="en-US" dirty="0"/>
              <a:t>To what extent have pedagogies been damaged by new content and pressures (e.g. ‘teaching to the test’)?</a:t>
            </a:r>
          </a:p>
          <a:p>
            <a:pPr marL="457200" lvl="1" indent="0">
              <a:buNone/>
            </a:pPr>
            <a:r>
              <a:rPr lang="en-US" dirty="0"/>
              <a:t>To what extent can revising such pedagogies ameliorate the new content and pressure?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3FA9-7B4D-4742-BB54-1D9904F3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805207"/>
            <a:ext cx="10515600" cy="538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3 key strategies that have been suggested and discussed to combat the decline: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742950" indent="-742950">
              <a:buAutoNum type="arabicPeriod"/>
            </a:pPr>
            <a:r>
              <a:rPr lang="en-US" sz="3200" b="1" dirty="0"/>
              <a:t>Reform English GCSE</a:t>
            </a:r>
          </a:p>
          <a:p>
            <a:pPr marL="742950" indent="-742950">
              <a:buAutoNum type="arabicPeriod"/>
            </a:pPr>
            <a:r>
              <a:rPr lang="en-US" sz="3200" b="1" dirty="0"/>
              <a:t>Departments review curriculum, assessment and pedagogy practices to ameliorate effects of new GCSE</a:t>
            </a:r>
          </a:p>
          <a:p>
            <a:pPr marL="742950" indent="-742950">
              <a:buAutoNum type="arabicPeriod"/>
            </a:pPr>
            <a:r>
              <a:rPr lang="en-US" sz="3200" b="1" dirty="0"/>
              <a:t>Increase promotion of post-16 English in Years 10 and 11</a:t>
            </a:r>
          </a:p>
          <a:p>
            <a:pPr marL="0" indent="0">
              <a:buNone/>
            </a:pPr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5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1. Reform of English GCSE?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3460" cy="4303464"/>
          </a:xfrm>
        </p:spPr>
        <p:txBody>
          <a:bodyPr>
            <a:normAutofit/>
          </a:bodyPr>
          <a:lstStyle/>
          <a:p>
            <a:r>
              <a:rPr lang="en-US" sz="2400" dirty="0"/>
              <a:t>English Language GCSE seen as particularly in need of reform</a:t>
            </a:r>
          </a:p>
          <a:p>
            <a:r>
              <a:rPr lang="en-US" sz="2400" dirty="0"/>
              <a:t>DFE is aware of and understands the issues, and is actively engaging with subject associations via the Common English Forum (NATE, EMC, EA, University English and various others).</a:t>
            </a:r>
          </a:p>
          <a:p>
            <a:r>
              <a:rPr lang="en-US" sz="2400" dirty="0"/>
              <a:t>However, there is no guarantee that anything will happen and no scheduled revision of current arrangements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F7AEF6-09B7-474D-B85D-4254E8D68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" r="-3" b="-3"/>
          <a:stretch/>
        </p:blipFill>
        <p:spPr>
          <a:xfrm>
            <a:off x="5736921" y="1904282"/>
            <a:ext cx="5616878" cy="36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2. Amelioration of new GCSE?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Much discussion in subject forums has focused on the extent to which pedagogies might work ‘against the grain’ of exam pressures and new content  to improve the situation.</a:t>
            </a:r>
          </a:p>
          <a:p>
            <a:pPr marL="0" indent="0">
              <a:buNone/>
            </a:pPr>
            <a:r>
              <a:rPr lang="en-US" dirty="0" err="1"/>
              <a:t>Ofsted</a:t>
            </a:r>
            <a:r>
              <a:rPr lang="en-US" dirty="0"/>
              <a:t> has raised some concerns about the narrowing of student experience in English when the exam </a:t>
            </a:r>
            <a:r>
              <a:rPr lang="en-US" i="1" dirty="0"/>
              <a:t>becomes</a:t>
            </a:r>
            <a:r>
              <a:rPr lang="en-US" dirty="0"/>
              <a:t> the curriculum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departments have </a:t>
            </a:r>
            <a:r>
              <a:rPr lang="en-GB" dirty="0"/>
              <a:t>reviewed curriculum, assessment and pedagogy decisions to frame the exams in ways that: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7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2. Amelioration of new GCSE?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privileges textual variety</a:t>
            </a:r>
            <a:r>
              <a:rPr lang="en-GB" dirty="0"/>
              <a:t>, sets old texts in a valuable relationship with modern texts and issues, takes account of diversity (gender, decolonisation, etc)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encourages student response </a:t>
            </a:r>
            <a:r>
              <a:rPr lang="en-GB" dirty="0"/>
              <a:t>and multiplicity of interpretation, balanced with development of knowledge, values student voice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encourages extended writing</a:t>
            </a:r>
            <a:r>
              <a:rPr lang="en-GB" dirty="0"/>
              <a:t>, coursework-style assignments, independent choices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GB" dirty="0">
                <a:solidFill>
                  <a:srgbClr val="00B0F0"/>
                </a:solidFill>
              </a:rPr>
              <a:t>makes room for creativity </a:t>
            </a:r>
            <a:r>
              <a:rPr lang="en-GB" dirty="0"/>
              <a:t>and ‘real-world’ approaches/audiences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employs wider range of texts: </a:t>
            </a:r>
            <a:r>
              <a:rPr lang="en-GB" dirty="0"/>
              <a:t>multi-modal, media and non-literary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introduces students to non-literary language study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releases KS3 from being explicit preparation for GSCE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privileges learning and enjoyment </a:t>
            </a:r>
            <a:r>
              <a:rPr lang="en-GB" dirty="0"/>
              <a:t>as much as possible over assessment objectives and exam-focused systems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F545-E5E1-0C49-9D55-FA195C9A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CF1-4AE3-EC4C-8A2E-AD0E3C59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Numbers for English subjects were stable overall until 2015; current decline began in 2016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(NB apart from Lang and Lit, always the smallest, which declined earlier)</a:t>
            </a:r>
          </a:p>
          <a:p>
            <a:r>
              <a:rPr lang="en-US" dirty="0">
                <a:solidFill>
                  <a:srgbClr val="002060"/>
                </a:solidFill>
              </a:rPr>
              <a:t>New GCSEs and A Levels in English were introduced in 2015, as part of broader reforms (with first exams in 2017)</a:t>
            </a:r>
          </a:p>
          <a:p>
            <a:r>
              <a:rPr lang="en-US" dirty="0">
                <a:solidFill>
                  <a:srgbClr val="00B050"/>
                </a:solidFill>
              </a:rPr>
              <a:t>Since 2016, entries for English A Level have declined by  over 30% overall – 25% in Lit, 40% in Lang and Lang/Lit</a:t>
            </a:r>
          </a:p>
          <a:p>
            <a:r>
              <a:rPr lang="en-US" dirty="0">
                <a:solidFill>
                  <a:srgbClr val="002060"/>
                </a:solidFill>
              </a:rPr>
              <a:t>Although the reasons are likely to be complex, there is clearly a relationship between the date of the decline and the date of the GCSE and A Level reforms</a:t>
            </a:r>
          </a:p>
        </p:txBody>
      </p:sp>
    </p:spTree>
    <p:extLst>
      <p:ext uri="{BB962C8B-B14F-4D97-AF65-F5344CB8AC3E}">
        <p14:creationId xmlns:p14="http://schemas.microsoft.com/office/powerpoint/2010/main" val="374223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2. Amelioration of new GCSE?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5" name="Picture 4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14AD91B-2242-7845-8715-BC2DF269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2473098"/>
            <a:ext cx="5461829" cy="4174081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1B0E0DF-6B98-5344-9690-494AD92B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5" y="1557130"/>
            <a:ext cx="4717772" cy="509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ACDA16-2983-8440-B556-8370A7D196E9}"/>
              </a:ext>
            </a:extLst>
          </p:cNvPr>
          <p:cNvSpPr txBox="1"/>
          <p:nvPr/>
        </p:nvSpPr>
        <p:spPr>
          <a:xfrm>
            <a:off x="463827" y="1557130"/>
            <a:ext cx="424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examples from NATE’s Teaching English magazine</a:t>
            </a:r>
          </a:p>
        </p:txBody>
      </p:sp>
    </p:spTree>
    <p:extLst>
      <p:ext uri="{BB962C8B-B14F-4D97-AF65-F5344CB8AC3E}">
        <p14:creationId xmlns:p14="http://schemas.microsoft.com/office/powerpoint/2010/main" val="188352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A968-7F26-D243-BA7E-AD1A92D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3. Promotion of post-16 English in </a:t>
            </a:r>
            <a:r>
              <a:rPr lang="en-US" dirty="0" err="1">
                <a:solidFill>
                  <a:srgbClr val="00B050"/>
                </a:solidFill>
              </a:rPr>
              <a:t>Yrs</a:t>
            </a:r>
            <a:r>
              <a:rPr lang="en-US" dirty="0">
                <a:solidFill>
                  <a:srgbClr val="00B050"/>
                </a:solidFill>
              </a:rPr>
              <a:t> 10/11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3DC2-92F5-B54D-B783-AD1B7F5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Subject associations and the Common English Forum have proposed more active promotion of English post-16 in Years 10 and 11 through in-school activities and outreach by sixth forms and universities in order to:</a:t>
            </a:r>
          </a:p>
          <a:p>
            <a:pPr lvl="0"/>
            <a:r>
              <a:rPr lang="en-GB" dirty="0"/>
              <a:t>Promote post-16 English in Years 10 and 11 as a subject which:</a:t>
            </a:r>
          </a:p>
          <a:p>
            <a:pPr lvl="1"/>
            <a:r>
              <a:rPr lang="en-GB" dirty="0"/>
              <a:t>opens up the possibility of multiple career pathways</a:t>
            </a:r>
          </a:p>
          <a:p>
            <a:pPr lvl="1"/>
            <a:r>
              <a:rPr lang="en-GB" dirty="0"/>
              <a:t>supports learning at A Level and university in other subjects</a:t>
            </a:r>
          </a:p>
          <a:p>
            <a:pPr lvl="1"/>
            <a:r>
              <a:rPr lang="en-GB" dirty="0"/>
              <a:t>encourages creativity, interpretation and response, and deals with issues and topics that have contemporary relevance in an open and exciting way</a:t>
            </a:r>
          </a:p>
          <a:p>
            <a:pPr lvl="1"/>
            <a:r>
              <a:rPr lang="en-GB" dirty="0"/>
              <a:t>tends to moves away from formulaic and assessment-focused tendencies of GCSE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4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11BA6-1331-384D-BE77-E46EF9FFE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412" y="0"/>
            <a:ext cx="4846319" cy="6858000"/>
          </a:xfrm>
        </p:spPr>
      </p:pic>
    </p:spTree>
    <p:extLst>
      <p:ext uri="{BB962C8B-B14F-4D97-AF65-F5344CB8AC3E}">
        <p14:creationId xmlns:p14="http://schemas.microsoft.com/office/powerpoint/2010/main" val="115765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3A68-D3F3-D448-8B8B-96E620F9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D3FF-51F7-8946-B48E-4FE52D9A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Decline in Student Choice of A level English: A NATE Position Paper, Teaching English, Issue 21 </a:t>
            </a:r>
            <a:r>
              <a:rPr lang="en-GB" u="sng" dirty="0">
                <a:hlinkClick r:id="rId2"/>
              </a:rPr>
              <a:t>https://www.nate.org.uk/wp-content/uploads/2020/06/NATE-Post-16-   position-paper.pdf</a:t>
            </a:r>
            <a:endParaRPr lang="en-GB" u="sng" dirty="0"/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EMC A Level English Survey </a:t>
            </a:r>
            <a:r>
              <a:rPr lang="en-GB" u="sng" dirty="0">
                <a:hlinkClick r:id="rId3"/>
              </a:rPr>
              <a:t>https://www.englishandmedia.co.uk/blog</a:t>
            </a:r>
            <a:r>
              <a:rPr lang="en-GB" u="sng">
                <a:hlinkClick r:id="rId3"/>
              </a:rPr>
              <a:t>/english-and-media-centre-survey-into-a-level-recruitment-summary-report</a:t>
            </a:r>
            <a:endParaRPr lang="en-GB" u="sng"/>
          </a:p>
          <a:p>
            <a:endParaRPr lang="en-GB" u="sng" dirty="0"/>
          </a:p>
          <a:p>
            <a:r>
              <a:rPr lang="en-GB" dirty="0"/>
              <a:t>Barbara </a:t>
            </a:r>
            <a:r>
              <a:rPr lang="en-GB" dirty="0" err="1"/>
              <a:t>Bleiman</a:t>
            </a:r>
            <a:r>
              <a:rPr lang="en-GB" dirty="0"/>
              <a:t>: Big Picture English </a:t>
            </a:r>
            <a:r>
              <a:rPr lang="en-GB" u="sng" dirty="0">
                <a:hlinkClick r:id="rId4"/>
              </a:rPr>
              <a:t>https://www.englishandmedia.co.uk/blog/big-picture-english-beyond-the-brushstrokes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8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239F-DB22-B04C-A83E-594A8990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Change in English subjects from 2012 to 2021 –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JCQ figures (Joint Council for Qualifications)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>
                <a:solidFill>
                  <a:srgbClr val="00B0F0"/>
                </a:solidFill>
              </a:rPr>
              <a:t>2012:		2016-2021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Literature		49,070	48,697 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36,315	 (c. 25%)</a:t>
            </a:r>
          </a:p>
          <a:p>
            <a:pPr marL="0" indent="0">
              <a:buNone/>
            </a:pPr>
            <a:r>
              <a:rPr lang="en-US" dirty="0"/>
              <a:t>Language		24,416	23,575 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14,230	 (c. 40%)</a:t>
            </a:r>
          </a:p>
          <a:p>
            <a:pPr marL="0" indent="0">
              <a:buNone/>
            </a:pPr>
            <a:r>
              <a:rPr lang="en-US" dirty="0"/>
              <a:t>Lang and Lit		16,476	12,438 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7,155	  (c. 40%)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			89,962	84,710  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/>
              <a:t>57,770 (c. 30%)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8EDBD9-EEF1-C44E-9B80-69928003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6721"/>
            <a:ext cx="5921828" cy="4977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65013-4C28-FF4F-9275-9A2865777C7D}"/>
              </a:ext>
            </a:extLst>
          </p:cNvPr>
          <p:cNvSpPr txBox="1"/>
          <p:nvPr/>
        </p:nvSpPr>
        <p:spPr>
          <a:xfrm>
            <a:off x="7328453" y="660369"/>
            <a:ext cx="38263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Ofqual</a:t>
            </a:r>
            <a:r>
              <a:rPr lang="en-US" sz="2000" b="1" dirty="0">
                <a:solidFill>
                  <a:srgbClr val="0070C0"/>
                </a:solidFill>
              </a:rPr>
              <a:t> 2021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Trends from 2017 to 2021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English subjects grouped together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English has gradually declined from c.74,000 to c. 57,000 – so by roughly 25%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Most of that decline between 2017 and 2019, but still slowly falling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Science and Social Science subjects show gradual increase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BA0D2-8EB9-EF49-814B-2EE5317D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752592"/>
            <a:ext cx="5346700" cy="285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BD4EA-A5F8-BD4B-886D-B7619CA25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0" y="6037707"/>
            <a:ext cx="5559560" cy="319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D1448-19B5-6E45-8E25-5575D3138740}"/>
              </a:ext>
            </a:extLst>
          </p:cNvPr>
          <p:cNvSpPr txBox="1"/>
          <p:nvPr/>
        </p:nvSpPr>
        <p:spPr>
          <a:xfrm>
            <a:off x="749300" y="315780"/>
            <a:ext cx="552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Change in entries between 2017 and 2021</a:t>
            </a:r>
          </a:p>
        </p:txBody>
      </p:sp>
    </p:spTree>
    <p:extLst>
      <p:ext uri="{BB962C8B-B14F-4D97-AF65-F5344CB8AC3E}">
        <p14:creationId xmlns:p14="http://schemas.microsoft.com/office/powerpoint/2010/main" val="71297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EED43FEC-6450-C642-A382-900FD80FB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7" y="885021"/>
            <a:ext cx="6771822" cy="4361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F1451-4B1E-B348-966A-1D340AA9D252}"/>
              </a:ext>
            </a:extLst>
          </p:cNvPr>
          <p:cNvSpPr txBox="1"/>
          <p:nvPr/>
        </p:nvSpPr>
        <p:spPr>
          <a:xfrm>
            <a:off x="8425997" y="365516"/>
            <a:ext cx="30262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Ofqual</a:t>
            </a:r>
            <a:r>
              <a:rPr lang="en-US" sz="2000" b="1" dirty="0">
                <a:solidFill>
                  <a:srgbClr val="0070C0"/>
                </a:solidFill>
              </a:rPr>
              <a:t> 2021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Trends in 20/21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Overall 3% rise in entries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Decline in: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Eng</a:t>
            </a:r>
            <a:r>
              <a:rPr lang="en-US" sz="2000" dirty="0">
                <a:solidFill>
                  <a:srgbClr val="0070C0"/>
                </a:solidFill>
              </a:rPr>
              <a:t> Lit (c. 6%)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Eng</a:t>
            </a:r>
            <a:r>
              <a:rPr lang="en-US" sz="2000" dirty="0">
                <a:solidFill>
                  <a:srgbClr val="0070C0"/>
                </a:solidFill>
              </a:rPr>
              <a:t> Lang (c. 3%)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Eng</a:t>
            </a:r>
            <a:r>
              <a:rPr lang="en-US" sz="2000" dirty="0">
                <a:solidFill>
                  <a:srgbClr val="0070C0"/>
                </a:solidFill>
              </a:rPr>
              <a:t> Lang and Lit (c.1%)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Media/Film (c. 3%)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Modern languages … varied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Design and technology (c. 9%)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Rise in all other subjects – Sciences, Social Sciences, Humanities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4DBCD-3B05-CD47-BD87-AD8017BBB1AB}"/>
              </a:ext>
            </a:extLst>
          </p:cNvPr>
          <p:cNvSpPr txBox="1"/>
          <p:nvPr/>
        </p:nvSpPr>
        <p:spPr>
          <a:xfrm>
            <a:off x="695777" y="5246915"/>
            <a:ext cx="598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Literature		38,310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  36,135</a:t>
            </a:r>
          </a:p>
          <a:p>
            <a:r>
              <a:rPr lang="en-US" dirty="0"/>
              <a:t>English Language		14, 715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  14,230</a:t>
            </a:r>
          </a:p>
          <a:p>
            <a:r>
              <a:rPr lang="en-US" dirty="0"/>
              <a:t>English Lang and Lit		7,250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   7,155</a:t>
            </a:r>
          </a:p>
          <a:p>
            <a:r>
              <a:rPr lang="en-US" dirty="0"/>
              <a:t>Media/Film/TV Studies	19,525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 19,025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C2376-6A9B-D843-AEAA-4EABB4E3C3CB}"/>
              </a:ext>
            </a:extLst>
          </p:cNvPr>
          <p:cNvSpPr txBox="1"/>
          <p:nvPr/>
        </p:nvSpPr>
        <p:spPr>
          <a:xfrm>
            <a:off x="739774" y="365516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Change in entries between 2020 and 2021</a:t>
            </a:r>
          </a:p>
        </p:txBody>
      </p:sp>
    </p:spTree>
    <p:extLst>
      <p:ext uri="{BB962C8B-B14F-4D97-AF65-F5344CB8AC3E}">
        <p14:creationId xmlns:p14="http://schemas.microsoft.com/office/powerpoint/2010/main" val="5780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CF98-6A4F-A34B-9ADA-DAB62080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4657"/>
            <a:ext cx="10515600" cy="53823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Gender breakdown 2016 – 2021</a:t>
            </a:r>
          </a:p>
          <a:p>
            <a:pPr marL="0" indent="0">
              <a:buNone/>
            </a:pPr>
            <a:r>
              <a:rPr lang="en-US" dirty="0"/>
              <a:t>(JCQ data, reported in TES in 2021)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2016: 25% of A level English students were male, 75% female</a:t>
            </a:r>
          </a:p>
          <a:p>
            <a:pPr marL="0" indent="0">
              <a:buNone/>
            </a:pPr>
            <a:r>
              <a:rPr lang="en-US" sz="2400" dirty="0"/>
              <a:t>2021: 23% of A Level English students were male, 77% female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34% decline in male students taking A Level English (c. 8,000 students)</a:t>
            </a:r>
          </a:p>
          <a:p>
            <a:pPr marL="0" indent="0">
              <a:buNone/>
            </a:pPr>
            <a:r>
              <a:rPr lang="en-US" sz="2400" dirty="0"/>
              <a:t>23% decline in female students taking A Level English (c. 14,800 students)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NB: There are c. 24,000 more boys taking A Level now than in 2016</a:t>
            </a:r>
          </a:p>
          <a:p>
            <a:pPr marL="0" indent="0">
              <a:buNone/>
            </a:pPr>
            <a:r>
              <a:rPr lang="en-US" sz="2400" i="1" dirty="0"/>
              <a:t>        There are c. 7,000 fewer girls taking A Level now than in 2016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3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5C77-00E5-C34E-8570-264BF1D3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Why has this happened?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What can be done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2EB6-3FBE-1540-B82E-3EBF61DA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has been much discussion about the decline in numbers in professional forums, including NATE, The English Association, University English, The English and Media Centre, and The Common English Forum</a:t>
            </a:r>
          </a:p>
          <a:p>
            <a:r>
              <a:rPr lang="en-US" dirty="0"/>
              <a:t>Several papers have been written setting out possible reasons for the decline, including a NATE paper and a report on a substantial survey of students and teachers conducted by the English and Media Centre (2017)</a:t>
            </a:r>
          </a:p>
          <a:p>
            <a:r>
              <a:rPr lang="en-US" dirty="0"/>
              <a:t>Whilst there is little hard data, surveys and anecdotal evidence nationwide have consistently pointed to similar issues, and suggested similar remedies</a:t>
            </a:r>
          </a:p>
        </p:txBody>
      </p:sp>
    </p:spTree>
    <p:extLst>
      <p:ext uri="{BB962C8B-B14F-4D97-AF65-F5344CB8AC3E}">
        <p14:creationId xmlns:p14="http://schemas.microsoft.com/office/powerpoint/2010/main" val="55311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447786-9E7B-3447-98D8-35C3AA2A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5678128" cy="308946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8E5DA2-17AA-3C4E-A99E-9A01979D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2" y="288098"/>
            <a:ext cx="5832616" cy="40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6A44-D74D-F545-B886-3F401295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2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3 key issues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identified as contributing to the decline</a:t>
            </a:r>
            <a:br>
              <a:rPr lang="en-US" b="1" dirty="0">
                <a:solidFill>
                  <a:srgbClr val="7030A0"/>
                </a:solidFill>
              </a:rPr>
            </a:b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3 key strategies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identified for reversing the decline</a:t>
            </a:r>
          </a:p>
        </p:txBody>
      </p:sp>
    </p:spTree>
    <p:extLst>
      <p:ext uri="{BB962C8B-B14F-4D97-AF65-F5344CB8AC3E}">
        <p14:creationId xmlns:p14="http://schemas.microsoft.com/office/powerpoint/2010/main" val="203551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1785</Words>
  <Application>Microsoft Macintosh PowerPoint</Application>
  <PresentationFormat>Widescreen</PresentationFormat>
  <Paragraphs>160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Decline in Entries  for A Level English </vt:lpstr>
      <vt:lpstr>Background</vt:lpstr>
      <vt:lpstr>PowerPoint Presentation</vt:lpstr>
      <vt:lpstr>PowerPoint Presentation</vt:lpstr>
      <vt:lpstr>PowerPoint Presentation</vt:lpstr>
      <vt:lpstr>PowerPoint Presentation</vt:lpstr>
      <vt:lpstr> Why has this happened?  What can be done about it?</vt:lpstr>
      <vt:lpstr>PowerPoint Presentation</vt:lpstr>
      <vt:lpstr>3 key issues  identified as contributing to the decline  3 key strategies  identified for reversing the decline</vt:lpstr>
      <vt:lpstr>PowerPoint Presentation</vt:lpstr>
      <vt:lpstr>1. The move from AS Level to A Level</vt:lpstr>
      <vt:lpstr>2. Emphasis on STEM</vt:lpstr>
      <vt:lpstr>3. The New English GCSE (1)</vt:lpstr>
      <vt:lpstr>3. The New English GCSE (2)</vt:lpstr>
      <vt:lpstr>3. The New English GCSE (3)</vt:lpstr>
      <vt:lpstr>PowerPoint Presentation</vt:lpstr>
      <vt:lpstr>1. Reform of English GCSE?</vt:lpstr>
      <vt:lpstr>2. Amelioration of new GCSE? (1)</vt:lpstr>
      <vt:lpstr>2. Amelioration of new GCSE? (2)</vt:lpstr>
      <vt:lpstr>2. Amelioration of new GCSE? (3)</vt:lpstr>
      <vt:lpstr>3. Promotion of post-16 English in Yrs 10/11</vt:lpstr>
      <vt:lpstr>PowerPoint Presentation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Snapper</dc:creator>
  <cp:lastModifiedBy>Gary Snapper</cp:lastModifiedBy>
  <cp:revision>29</cp:revision>
  <cp:lastPrinted>2022-02-12T11:35:57Z</cp:lastPrinted>
  <dcterms:created xsi:type="dcterms:W3CDTF">2022-02-11T09:35:28Z</dcterms:created>
  <dcterms:modified xsi:type="dcterms:W3CDTF">2022-02-12T11:36:00Z</dcterms:modified>
</cp:coreProperties>
</file>